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1" r:id="rId3"/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15A778-0E5E-425F-A428-CFD11F8C810C}" type="datetimeFigureOut">
              <a:rPr lang="bg-BG" smtClean="0"/>
              <a:t>1.4.2026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B58387D-7048-46C2-830E-F89AB990A344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3386"/>
            <a:ext cx="1440160" cy="1165803"/>
          </a:xfrm>
        </p:spPr>
      </p:pic>
      <p:pic>
        <p:nvPicPr>
          <p:cNvPr id="1026" name="Picture 2" descr="C:\Users\nikif\Downloads\BG Финансирано от Европейския съюз__POS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42" y="0"/>
            <a:ext cx="3275856" cy="1368152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3474" y="1484784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rgbClr val="222222"/>
                </a:solidFill>
                <a:latin typeface="Times New Roman"/>
                <a:ea typeface="Times New Roman"/>
              </a:rPr>
              <a:t>Проект № BG-RRP-4.020-0063 „Обновяване и въвеждане на мерки за повишаване на енергийната ефективност в административната сграда на Община Мизия“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329458" y="2492896"/>
            <a:ext cx="8640960" cy="408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90600" algn="l"/>
              </a:tabLst>
            </a:pPr>
            <a:r>
              <a:rPr lang="bg-BG" sz="1600" b="1" dirty="0" smtClean="0">
                <a:effectLst/>
                <a:latin typeface="Times New Roman"/>
                <a:ea typeface="Calibri"/>
                <a:cs typeface="Times New Roman"/>
              </a:rPr>
              <a:t>Процедура BG-RRP-4.020 „Подкрепа за устойчиво енергийно обновяване на публичен сграден фонд за административно обслужване, култура и спорт“</a:t>
            </a:r>
            <a:r>
              <a:rPr lang="bg-BG" sz="1600" dirty="0" smtClean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bg-BG" sz="1600" b="1" dirty="0" smtClean="0">
                <a:effectLst/>
                <a:latin typeface="Times New Roman"/>
                <a:ea typeface="Calibri"/>
                <a:cs typeface="Times New Roman"/>
              </a:rPr>
              <a:t>по инвестиция „Подкрепа за обновяване на сградния фонд“ към Механизма за възстановяване и устойчивост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990600" algn="l"/>
              </a:tabLst>
            </a:pPr>
            <a:r>
              <a:rPr lang="bg-BG" sz="1600" b="1" dirty="0" smtClean="0">
                <a:effectLst/>
                <a:latin typeface="Times New Roman"/>
                <a:ea typeface="Calibri"/>
                <a:cs typeface="Times New Roman"/>
              </a:rPr>
              <a:t>Договор № BG-RRP-4.020-0063-C01 от 14.05.2024г.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990600" algn="l"/>
              </a:tabLst>
            </a:pPr>
            <a:r>
              <a:rPr lang="bg-BG" sz="1600" b="1" dirty="0" smtClean="0">
                <a:effectLst/>
                <a:latin typeface="Times New Roman"/>
                <a:ea typeface="Calibri"/>
                <a:cs typeface="Times New Roman"/>
              </a:rPr>
              <a:t>Продължителност на проекта: 30 месеца, считано от датата на сключване на договора, но не по-късно от 30.06.2026 г.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990600" algn="l"/>
              </a:tabLst>
            </a:pPr>
            <a:r>
              <a:rPr lang="bg-BG" sz="1600" b="1" dirty="0" smtClean="0">
                <a:effectLst/>
                <a:latin typeface="Times New Roman"/>
                <a:ea typeface="Calibri"/>
                <a:cs typeface="Times New Roman"/>
              </a:rPr>
              <a:t>Обща стойност на проекта:</a:t>
            </a: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 1 642 411,38 </a:t>
            </a:r>
            <a:r>
              <a:rPr lang="bg-BG" sz="1600" dirty="0">
                <a:latin typeface="Times New Roman"/>
                <a:ea typeface="Calibri"/>
                <a:cs typeface="Times New Roman"/>
              </a:rPr>
              <a:t>лева или </a:t>
            </a:r>
            <a:r>
              <a:rPr lang="bg-BG" sz="1600" dirty="0" smtClean="0">
                <a:latin typeface="Times New Roman"/>
                <a:ea typeface="Calibri"/>
                <a:cs typeface="Times New Roman"/>
              </a:rPr>
              <a:t>839 751,60 евро, </a:t>
            </a: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от които: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990600" algn="l"/>
              </a:tabLst>
            </a:pP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- сумата в размер на 1 339 469,91 </a:t>
            </a:r>
            <a:r>
              <a:rPr lang="bg-BG" sz="1600" dirty="0">
                <a:latin typeface="Times New Roman"/>
                <a:ea typeface="Calibri"/>
                <a:cs typeface="Times New Roman"/>
              </a:rPr>
              <a:t>лева или </a:t>
            </a:r>
            <a:r>
              <a:rPr lang="bg-BG" sz="1600" dirty="0" smtClean="0">
                <a:latin typeface="Times New Roman"/>
                <a:ea typeface="Calibri"/>
                <a:cs typeface="Times New Roman"/>
              </a:rPr>
              <a:t>684 860,09 евро, </a:t>
            </a: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представляваща безвъзмездна финансова подкрепа по МВУ;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990600" algn="l"/>
              </a:tabLst>
            </a:pP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- сумата в размер на 267 893,97 </a:t>
            </a:r>
            <a:r>
              <a:rPr lang="bg-BG" sz="1600" dirty="0">
                <a:latin typeface="Times New Roman"/>
                <a:ea typeface="Calibri"/>
                <a:cs typeface="Times New Roman"/>
              </a:rPr>
              <a:t>лева или </a:t>
            </a:r>
            <a:r>
              <a:rPr lang="bg-BG" sz="1600" dirty="0" smtClean="0">
                <a:latin typeface="Times New Roman"/>
                <a:ea typeface="Calibri"/>
                <a:cs typeface="Times New Roman"/>
              </a:rPr>
              <a:t>136 972,01 евро, </a:t>
            </a: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представляваща невъзстановим данък добавена стойност (ДДС) допълващо национално финансиране от бюджета на Република България;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90600" algn="l"/>
              </a:tabLst>
            </a:pP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- сумата в размер на 35 047,50 </a:t>
            </a:r>
            <a:r>
              <a:rPr lang="bg-BG" sz="1600" dirty="0">
                <a:latin typeface="Times New Roman"/>
                <a:ea typeface="Calibri"/>
                <a:cs typeface="Times New Roman"/>
              </a:rPr>
              <a:t>лева или </a:t>
            </a:r>
            <a:r>
              <a:rPr lang="bg-BG" sz="1600" dirty="0" smtClean="0">
                <a:latin typeface="Times New Roman"/>
                <a:ea typeface="Calibri"/>
                <a:cs typeface="Times New Roman"/>
              </a:rPr>
              <a:t>17 919,50 евро, </a:t>
            </a:r>
            <a:r>
              <a:rPr lang="bg-BG" sz="1600" dirty="0" smtClean="0">
                <a:effectLst/>
                <a:latin typeface="Times New Roman"/>
                <a:ea typeface="Calibri"/>
                <a:cs typeface="Times New Roman"/>
              </a:rPr>
              <a:t>представляващи собствен принос на Община Мизия;</a:t>
            </a:r>
            <a:endParaRPr lang="bg-BG" sz="1600" dirty="0" smtClean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999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6262464" cy="1172343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1803784"/>
            <a:ext cx="8568952" cy="4721559"/>
          </a:xfrm>
        </p:spPr>
        <p:txBody>
          <a:bodyPr>
            <a:noAutofit/>
          </a:bodyPr>
          <a:lstStyle/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Проектът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доставка 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топлоизолация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фасадите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доставка и монтаж на нова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отоплителна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инсталация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фотоволтаична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инсталация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доставка и монтаж на нови ЛЕД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осветителни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тела, доставка и монтаж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дограма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цялостен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nikif\Downloads\BG Финансирано от Европейския съюз__POS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2416874" cy="103549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1473"/>
            <a:ext cx="1224136" cy="103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4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73016"/>
            <a:ext cx="4259772" cy="2839848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16"/>
            <a:ext cx="4284390" cy="285626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62" y="548680"/>
            <a:ext cx="4770276" cy="263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7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3456384" cy="864096"/>
          </a:xfrm>
        </p:spPr>
        <p:txBody>
          <a:bodyPr>
            <a:normAutofit/>
          </a:bodyPr>
          <a:lstStyle/>
          <a:p>
            <a:r>
              <a:rPr lang="bg-BG" dirty="0" smtClean="0"/>
              <a:t>ПРЕДИ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7" y="1196752"/>
            <a:ext cx="3990601" cy="532080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00757"/>
            <a:ext cx="3987596" cy="5316796"/>
          </a:xfrm>
          <a:prstGeom prst="rect">
            <a:avLst/>
          </a:prstGeom>
        </p:spPr>
      </p:pic>
      <p:sp>
        <p:nvSpPr>
          <p:cNvPr id="8" name="Заглавие 1"/>
          <p:cNvSpPr txBox="1">
            <a:spLocks/>
          </p:cNvSpPr>
          <p:nvPr/>
        </p:nvSpPr>
        <p:spPr>
          <a:xfrm>
            <a:off x="5292080" y="0"/>
            <a:ext cx="2520280" cy="1196752"/>
          </a:xfrm>
          <a:prstGeom prst="rect">
            <a:avLst/>
          </a:prstGeom>
        </p:spPr>
        <p:txBody>
          <a:bodyPr vert="horz" anchor="b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bg-BG" sz="4300" dirty="0" smtClean="0"/>
              <a:t>СЛЕД</a:t>
            </a:r>
            <a:endParaRPr lang="bg-BG" sz="4300" dirty="0"/>
          </a:p>
        </p:txBody>
      </p:sp>
    </p:spTree>
    <p:extLst>
      <p:ext uri="{BB962C8B-B14F-4D97-AF65-F5344CB8AC3E}">
        <p14:creationId xmlns:p14="http://schemas.microsoft.com/office/powerpoint/2010/main" val="30501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3582362"/>
            <a:ext cx="7772400" cy="1199704"/>
          </a:xfrm>
        </p:spPr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9" y="874982"/>
            <a:ext cx="4041887" cy="270738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6129"/>
            <a:ext cx="4024185" cy="270738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971600" y="116632"/>
            <a:ext cx="698477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300" b="1" dirty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ПРЕДИ</a:t>
            </a:r>
            <a:endParaRPr lang="bg-BG" sz="4300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5652120" y="116632"/>
            <a:ext cx="482453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3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СЛЕД</a:t>
            </a:r>
            <a:endParaRPr lang="bg-BG" sz="4300" dirty="0">
              <a:solidFill>
                <a:prstClr val="black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37" y="3728310"/>
            <a:ext cx="2858238" cy="288351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16" y="3728310"/>
            <a:ext cx="2850420" cy="28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7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77</TotalTime>
  <Words>139</Words>
  <Application>Microsoft Office PowerPoint</Application>
  <PresentationFormat>Презентация на цял екран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12" baseType="lpstr"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Презентация на PowerPoint</vt:lpstr>
      <vt:lpstr>Презентация на PowerPoint</vt:lpstr>
      <vt:lpstr>Презентация на PowerPoint</vt:lpstr>
      <vt:lpstr>ПРЕДИ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Виолета Никифорова</dc:creator>
  <cp:lastModifiedBy>Laptop</cp:lastModifiedBy>
  <cp:revision>11</cp:revision>
  <dcterms:created xsi:type="dcterms:W3CDTF">2025-04-22T10:41:43Z</dcterms:created>
  <dcterms:modified xsi:type="dcterms:W3CDTF">2026-04-01T06:44:44Z</dcterms:modified>
</cp:coreProperties>
</file>